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711410"/>
            <a:ext cx="58668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Mental Health Chatbot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Using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48092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Machine Learning</a:t>
            </a:r>
            <a:endParaRPr lang="en-US" sz="4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34303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 Improvements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39197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More Relevant Datasets: 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Instead of just positive/negative, train the model on datasets of actual mental health conversations with fine-grained emotion labels (e.g., sadness, anger, joy)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1970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Deep Learning Models: 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advanced models like LSTM or BERT for better understanding of context and emotion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63927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Dynamic Responses: 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Instead of fixed replies, generate more context-aware, personalized messages using NLP techniques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08146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Multilingual Support: 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Extend the chatbot to understand and respond in regional languages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52366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Feedback Loop: 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Allow users to give feedback (like 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👍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/ 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👎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 to help the model improve over time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3033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35232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Gained hands-on experience in building a sentiment-based chatbot using machine learning.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79452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Explored multiple datasets and compared various models.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23672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Understood the critical role of data preprocessing in Natural Language Processing tasks.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67891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Logistic Regression proved effective for binary sentiment classification using TF-IDF features.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12111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Laid the foundation for more advanced emotion-aware systems.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55633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Understood both the technical and real-world aspects of building supportive AI tools.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3322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08216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Hesitation to Seek Professional Help: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Many people hesitate to seek professional help for mental health struggles.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288726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Social Stigma: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Social stigma often makes individuals feel ashamed or judged for reaching out to a therapist.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69236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Perceived Severity of Problems: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Some people feel that their problems aren’t “serious enough” to justify therapy.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49746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to Care: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Others may not have access to affordable or timely mental health care.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3025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Informal Coping Mechanisms: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Many choose to bottle up their emotions or turn to informal ways of coping.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10766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Growing Interest in Support: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There's a growing interest in finding ways to support emotional well-being, even through small, simple tools.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0791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626269" y="491966"/>
            <a:ext cx="6341864" cy="559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spc="-106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Working Mechanism Overview</a:t>
            </a:r>
            <a:endParaRPr lang="en-US" sz="35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69" y="1520666"/>
            <a:ext cx="894636" cy="107358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89271" y="1699498"/>
            <a:ext cx="2236589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spc="-53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Input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69" y="2594253"/>
            <a:ext cx="894636" cy="107358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89271" y="2773085"/>
            <a:ext cx="2236589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spc="-53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Text Preprocessing</a:t>
            </a:r>
            <a:endParaRPr lang="en-US" sz="17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69" y="3667839"/>
            <a:ext cx="894636" cy="107358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789271" y="3846671"/>
            <a:ext cx="2236589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spc="-53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Sentiment Prediction</a:t>
            </a:r>
            <a:endParaRPr lang="en-US" sz="17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69" y="4741426"/>
            <a:ext cx="894636" cy="107358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789271" y="4920258"/>
            <a:ext cx="2236589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spc="-53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Response Generation</a:t>
            </a:r>
            <a:endParaRPr lang="en-US" sz="1750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269" y="5815013"/>
            <a:ext cx="894636" cy="1073587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1789271" y="5993844"/>
            <a:ext cx="2236589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spc="-53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Chatbot Output</a:t>
            </a:r>
            <a:endParaRPr lang="en-US" sz="1750" dirty="0"/>
          </a:p>
        </p:txBody>
      </p:sp>
      <p:sp>
        <p:nvSpPr>
          <p:cNvPr id="15" name="Shape 7"/>
          <p:cNvSpPr/>
          <p:nvPr/>
        </p:nvSpPr>
        <p:spPr>
          <a:xfrm>
            <a:off x="7541062" y="1721882"/>
            <a:ext cx="402550" cy="402550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6" name="Text 8"/>
          <p:cNvSpPr/>
          <p:nvPr/>
        </p:nvSpPr>
        <p:spPr>
          <a:xfrm>
            <a:off x="7608094" y="1755398"/>
            <a:ext cx="268367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b="1" spc="-63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100" dirty="0"/>
          </a:p>
        </p:txBody>
      </p:sp>
      <p:sp>
        <p:nvSpPr>
          <p:cNvPr id="17" name="Text 9"/>
          <p:cNvSpPr/>
          <p:nvPr/>
        </p:nvSpPr>
        <p:spPr>
          <a:xfrm>
            <a:off x="8122444" y="1721882"/>
            <a:ext cx="2236589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spc="-53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Input</a:t>
            </a:r>
            <a:endParaRPr lang="en-US" sz="1750" dirty="0"/>
          </a:p>
        </p:txBody>
      </p:sp>
      <p:sp>
        <p:nvSpPr>
          <p:cNvPr id="18" name="Text 10"/>
          <p:cNvSpPr/>
          <p:nvPr/>
        </p:nvSpPr>
        <p:spPr>
          <a:xfrm>
            <a:off x="8122444" y="2180273"/>
            <a:ext cx="5889308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spc="-2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types a message (e.g., “I feel exhausted…”)</a:t>
            </a:r>
            <a:endParaRPr lang="en-US" sz="1400" dirty="0"/>
          </a:p>
        </p:txBody>
      </p:sp>
      <p:sp>
        <p:nvSpPr>
          <p:cNvPr id="19" name="Shape 11"/>
          <p:cNvSpPr/>
          <p:nvPr/>
        </p:nvSpPr>
        <p:spPr>
          <a:xfrm>
            <a:off x="7541062" y="2846546"/>
            <a:ext cx="402550" cy="402550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0" name="Text 12"/>
          <p:cNvSpPr/>
          <p:nvPr/>
        </p:nvSpPr>
        <p:spPr>
          <a:xfrm>
            <a:off x="7608094" y="2880062"/>
            <a:ext cx="268367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b="1" spc="-63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100" dirty="0"/>
          </a:p>
        </p:txBody>
      </p:sp>
      <p:sp>
        <p:nvSpPr>
          <p:cNvPr id="21" name="Text 13"/>
          <p:cNvSpPr/>
          <p:nvPr/>
        </p:nvSpPr>
        <p:spPr>
          <a:xfrm>
            <a:off x="8122444" y="2846546"/>
            <a:ext cx="2236589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spc="-53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Text Preprocessing</a:t>
            </a:r>
            <a:endParaRPr lang="en-US" sz="1750" dirty="0"/>
          </a:p>
        </p:txBody>
      </p:sp>
      <p:sp>
        <p:nvSpPr>
          <p:cNvPr id="22" name="Text 14"/>
          <p:cNvSpPr/>
          <p:nvPr/>
        </p:nvSpPr>
        <p:spPr>
          <a:xfrm>
            <a:off x="8122444" y="3304937"/>
            <a:ext cx="5889308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spc="-2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 text: remove symbols, links, lowercasing, etc.</a:t>
            </a:r>
            <a:endParaRPr lang="en-US" sz="1400" dirty="0"/>
          </a:p>
        </p:txBody>
      </p:sp>
      <p:sp>
        <p:nvSpPr>
          <p:cNvPr id="23" name="Shape 15"/>
          <p:cNvSpPr/>
          <p:nvPr/>
        </p:nvSpPr>
        <p:spPr>
          <a:xfrm>
            <a:off x="7541062" y="3971211"/>
            <a:ext cx="402550" cy="402550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4" name="Text 16"/>
          <p:cNvSpPr/>
          <p:nvPr/>
        </p:nvSpPr>
        <p:spPr>
          <a:xfrm>
            <a:off x="7608094" y="4004727"/>
            <a:ext cx="268367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b="1" spc="-63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100" dirty="0"/>
          </a:p>
        </p:txBody>
      </p:sp>
      <p:sp>
        <p:nvSpPr>
          <p:cNvPr id="25" name="Text 17"/>
          <p:cNvSpPr/>
          <p:nvPr/>
        </p:nvSpPr>
        <p:spPr>
          <a:xfrm>
            <a:off x="8122444" y="3971211"/>
            <a:ext cx="2236589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spc="-53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Sentiment Prediction</a:t>
            </a:r>
            <a:endParaRPr lang="en-US" sz="1750" dirty="0"/>
          </a:p>
        </p:txBody>
      </p:sp>
      <p:sp>
        <p:nvSpPr>
          <p:cNvPr id="26" name="Text 18"/>
          <p:cNvSpPr/>
          <p:nvPr/>
        </p:nvSpPr>
        <p:spPr>
          <a:xfrm>
            <a:off x="8122444" y="4429601"/>
            <a:ext cx="5889308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spc="-2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Logistic Regression model predicts: Positive or Negative</a:t>
            </a:r>
            <a:endParaRPr lang="en-US" sz="1400" dirty="0"/>
          </a:p>
        </p:txBody>
      </p:sp>
      <p:sp>
        <p:nvSpPr>
          <p:cNvPr id="27" name="Shape 19"/>
          <p:cNvSpPr/>
          <p:nvPr/>
        </p:nvSpPr>
        <p:spPr>
          <a:xfrm>
            <a:off x="7541062" y="5095875"/>
            <a:ext cx="402550" cy="402550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8" name="Text 20"/>
          <p:cNvSpPr/>
          <p:nvPr/>
        </p:nvSpPr>
        <p:spPr>
          <a:xfrm>
            <a:off x="7608094" y="5129391"/>
            <a:ext cx="268367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b="1" spc="-63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100" dirty="0"/>
          </a:p>
        </p:txBody>
      </p:sp>
      <p:sp>
        <p:nvSpPr>
          <p:cNvPr id="29" name="Text 21"/>
          <p:cNvSpPr/>
          <p:nvPr/>
        </p:nvSpPr>
        <p:spPr>
          <a:xfrm>
            <a:off x="8122444" y="5095875"/>
            <a:ext cx="2236589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spc="-53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Response Generation</a:t>
            </a:r>
            <a:endParaRPr lang="en-US" sz="1750" dirty="0"/>
          </a:p>
        </p:txBody>
      </p:sp>
      <p:sp>
        <p:nvSpPr>
          <p:cNvPr id="30" name="Text 22"/>
          <p:cNvSpPr/>
          <p:nvPr/>
        </p:nvSpPr>
        <p:spPr>
          <a:xfrm>
            <a:off x="8122444" y="5554266"/>
            <a:ext cx="5889308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spc="-2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Based on prediction, choose a predefined supportive or cheerful message</a:t>
            </a:r>
            <a:endParaRPr lang="en-US" sz="1400" dirty="0"/>
          </a:p>
        </p:txBody>
      </p:sp>
      <p:sp>
        <p:nvSpPr>
          <p:cNvPr id="31" name="Shape 23"/>
          <p:cNvSpPr/>
          <p:nvPr/>
        </p:nvSpPr>
        <p:spPr>
          <a:xfrm>
            <a:off x="7541062" y="6506766"/>
            <a:ext cx="402550" cy="402550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32" name="Text 24"/>
          <p:cNvSpPr/>
          <p:nvPr/>
        </p:nvSpPr>
        <p:spPr>
          <a:xfrm>
            <a:off x="7608094" y="6540282"/>
            <a:ext cx="268367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b="1" spc="-63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endParaRPr lang="en-US" sz="2100" dirty="0"/>
          </a:p>
        </p:txBody>
      </p:sp>
      <p:sp>
        <p:nvSpPr>
          <p:cNvPr id="33" name="Text 25"/>
          <p:cNvSpPr/>
          <p:nvPr/>
        </p:nvSpPr>
        <p:spPr>
          <a:xfrm>
            <a:off x="8122444" y="6506766"/>
            <a:ext cx="2236589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spc="-53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Chatbot Output</a:t>
            </a:r>
            <a:endParaRPr lang="en-US" sz="1750" dirty="0"/>
          </a:p>
        </p:txBody>
      </p:sp>
      <p:sp>
        <p:nvSpPr>
          <p:cNvPr id="34" name="Text 26"/>
          <p:cNvSpPr/>
          <p:nvPr/>
        </p:nvSpPr>
        <p:spPr>
          <a:xfrm>
            <a:off x="8122444" y="6965156"/>
            <a:ext cx="5889308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spc="-2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Final message shown to the user (e.g., “I'm sorry you're feeling this way. You're not alone.”)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976789"/>
            <a:ext cx="76392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Tools and Technologies Used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20257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Python: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Core programming language for the project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24679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Jupyter Notebook: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development and experimentation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29101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Pandas: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data handling and preprocessing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335232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Scikit-learn: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379452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TF-IDF vectorization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423672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Logistic Regression model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93790" y="467891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Naive Bayes comparison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512111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evaluation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55633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Numpy: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Support for numerical operations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93790" y="600551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Pickle: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save the trained model and vectorizer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93790" y="644771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Matplotlib: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visualizing evaluation metrics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93790" y="688990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Streamlit: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building a simple chatbot interface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3523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2401253"/>
            <a:ext cx="36842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 used: Sentiment140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0957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Why this dataset?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379023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Real-world, informal text — like how people talk in chat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2324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Large volume of data makes it suitable for training ML models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46746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Easy to work with for binary sentiment classification (positive vs negative)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5377696"/>
            <a:ext cx="37467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Other Datasets We Explored: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93790" y="60721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GoEmotions: 58k Reddit comments labeled with 27 emotion categories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65143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EmpatheticDialogues: Conversations labeled with emotion + empathy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2543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Preprocessing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2303264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Text Cleaning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Removed URLs(https://…), mentions(@user), hashtags(#topic), punctuation, and special characters to reduce noise and focus on relevant text.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47126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Lowercasing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Converted all text to lowercase for consistency and to treat words with different casing as the same.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27636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Tokenization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Split the text into individual words or tokens to prepare for vectorization.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08146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Stop Word Removal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Removed common English words (e.g., "the," "is," "are") that don't contribute much to sentiment analysis.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886569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Example: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Original: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"I'm feeling so down today... @friend #sad 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😔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Cleaned: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"im feeling so down today"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6387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6387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15089" y="561856"/>
            <a:ext cx="5107781" cy="638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spc="-121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Training</a:t>
            </a:r>
            <a:endParaRPr lang="en-US" sz="4000" dirty="0"/>
          </a:p>
        </p:txBody>
      </p:sp>
      <p:sp>
        <p:nvSpPr>
          <p:cNvPr id="5" name="Text 2"/>
          <p:cNvSpPr/>
          <p:nvPr/>
        </p:nvSpPr>
        <p:spPr>
          <a:xfrm>
            <a:off x="715089" y="1506736"/>
            <a:ext cx="13200221" cy="408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b="1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Chosen Model:</a:t>
            </a:r>
            <a:pPr algn="l" indent="0" marL="0">
              <a:lnSpc>
                <a:spcPts val="3200"/>
              </a:lnSpc>
              <a:buNone/>
            </a:pPr>
            <a:r>
              <a:rPr lang="en-US" sz="20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Logistic Regression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15089" y="2145149"/>
            <a:ext cx="13200221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Simple and effective for binary classification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15089" y="2543413"/>
            <a:ext cx="13200221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Works well with high-dimensional text data (like TF-IDF vectors)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15089" y="2941677"/>
            <a:ext cx="13200221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 to train and doesn’t require heavy computing power.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15089" y="3498294"/>
            <a:ext cx="13200221" cy="408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b="1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Results: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715089" y="4136708"/>
            <a:ext cx="13200221" cy="3537823"/>
          </a:xfrm>
          <a:prstGeom prst="roundRect">
            <a:avLst>
              <a:gd name="adj" fmla="val 242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722709" y="4144327"/>
            <a:ext cx="13184981" cy="58709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927021" y="4274463"/>
            <a:ext cx="2224564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3567827" y="4274463"/>
            <a:ext cx="2220754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Precision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204823" y="4274463"/>
            <a:ext cx="2220754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Recall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841819" y="4274463"/>
            <a:ext cx="2220754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F1-Score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1478816" y="4274463"/>
            <a:ext cx="2224564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22709" y="4731425"/>
            <a:ext cx="13184981" cy="58709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927021" y="4861560"/>
            <a:ext cx="2224564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Negative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3567827" y="4861560"/>
            <a:ext cx="2220754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0.80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6204823" y="4861560"/>
            <a:ext cx="2220754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0.78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8841819" y="4861560"/>
            <a:ext cx="2220754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0.79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11478816" y="4861560"/>
            <a:ext cx="2224564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159494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722709" y="5318522"/>
            <a:ext cx="13184981" cy="58709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927021" y="5448657"/>
            <a:ext cx="2224564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Positive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3567827" y="5448657"/>
            <a:ext cx="2220754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0.79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6204823" y="5448657"/>
            <a:ext cx="2220754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0.81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8841819" y="5448657"/>
            <a:ext cx="2220754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0.80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11478816" y="5448657"/>
            <a:ext cx="2224564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160506</a:t>
            </a: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722709" y="5905619"/>
            <a:ext cx="13184981" cy="58709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7"/>
          <p:cNvSpPr/>
          <p:nvPr/>
        </p:nvSpPr>
        <p:spPr>
          <a:xfrm>
            <a:off x="927021" y="6035754"/>
            <a:ext cx="2224564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Accuracy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3567827" y="6035754"/>
            <a:ext cx="2220754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6204823" y="6035754"/>
            <a:ext cx="2220754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8841819" y="6035754"/>
            <a:ext cx="2220754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0.79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11478816" y="6035754"/>
            <a:ext cx="2224564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320000</a:t>
            </a:r>
            <a:endParaRPr lang="en-US" sz="1600" dirty="0"/>
          </a:p>
        </p:txBody>
      </p:sp>
      <p:sp>
        <p:nvSpPr>
          <p:cNvPr id="35" name="Shape 32"/>
          <p:cNvSpPr/>
          <p:nvPr/>
        </p:nvSpPr>
        <p:spPr>
          <a:xfrm>
            <a:off x="722709" y="6492716"/>
            <a:ext cx="13184981" cy="58709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6" name="Text 33"/>
          <p:cNvSpPr/>
          <p:nvPr/>
        </p:nvSpPr>
        <p:spPr>
          <a:xfrm>
            <a:off x="927021" y="6622852"/>
            <a:ext cx="2224564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Macro Avg</a:t>
            </a:r>
            <a:endParaRPr lang="en-US" sz="1600" dirty="0"/>
          </a:p>
        </p:txBody>
      </p:sp>
      <p:sp>
        <p:nvSpPr>
          <p:cNvPr id="37" name="Text 34"/>
          <p:cNvSpPr/>
          <p:nvPr/>
        </p:nvSpPr>
        <p:spPr>
          <a:xfrm>
            <a:off x="3567827" y="6622852"/>
            <a:ext cx="2220754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0.79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6204823" y="6622852"/>
            <a:ext cx="2220754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0.79</a:t>
            </a:r>
            <a:endParaRPr lang="en-US" sz="1600" dirty="0"/>
          </a:p>
        </p:txBody>
      </p:sp>
      <p:sp>
        <p:nvSpPr>
          <p:cNvPr id="39" name="Text 36"/>
          <p:cNvSpPr/>
          <p:nvPr/>
        </p:nvSpPr>
        <p:spPr>
          <a:xfrm>
            <a:off x="8841819" y="6622852"/>
            <a:ext cx="2220754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0.79</a:t>
            </a:r>
            <a:endParaRPr lang="en-US" sz="1600" dirty="0"/>
          </a:p>
        </p:txBody>
      </p:sp>
      <p:sp>
        <p:nvSpPr>
          <p:cNvPr id="40" name="Text 37"/>
          <p:cNvSpPr/>
          <p:nvPr/>
        </p:nvSpPr>
        <p:spPr>
          <a:xfrm>
            <a:off x="11478816" y="6622852"/>
            <a:ext cx="2224564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320000</a:t>
            </a:r>
            <a:endParaRPr lang="en-US" sz="1600" dirty="0"/>
          </a:p>
        </p:txBody>
      </p:sp>
      <p:sp>
        <p:nvSpPr>
          <p:cNvPr id="41" name="Shape 38"/>
          <p:cNvSpPr/>
          <p:nvPr/>
        </p:nvSpPr>
        <p:spPr>
          <a:xfrm>
            <a:off x="722709" y="7079813"/>
            <a:ext cx="13184981" cy="58709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2" name="Text 39"/>
          <p:cNvSpPr/>
          <p:nvPr/>
        </p:nvSpPr>
        <p:spPr>
          <a:xfrm>
            <a:off x="927021" y="7209949"/>
            <a:ext cx="2224564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Weighted Avg</a:t>
            </a:r>
            <a:endParaRPr lang="en-US" sz="1600" dirty="0"/>
          </a:p>
        </p:txBody>
      </p:sp>
      <p:sp>
        <p:nvSpPr>
          <p:cNvPr id="43" name="Text 40"/>
          <p:cNvSpPr/>
          <p:nvPr/>
        </p:nvSpPr>
        <p:spPr>
          <a:xfrm>
            <a:off x="3567827" y="7209949"/>
            <a:ext cx="2220754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0.79</a:t>
            </a:r>
            <a:endParaRPr lang="en-US" sz="1600" dirty="0"/>
          </a:p>
        </p:txBody>
      </p:sp>
      <p:sp>
        <p:nvSpPr>
          <p:cNvPr id="44" name="Text 41"/>
          <p:cNvSpPr/>
          <p:nvPr/>
        </p:nvSpPr>
        <p:spPr>
          <a:xfrm>
            <a:off x="6204823" y="7209949"/>
            <a:ext cx="2220754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0.79</a:t>
            </a:r>
            <a:endParaRPr lang="en-US" sz="1600" dirty="0"/>
          </a:p>
        </p:txBody>
      </p:sp>
      <p:sp>
        <p:nvSpPr>
          <p:cNvPr id="45" name="Text 42"/>
          <p:cNvSpPr/>
          <p:nvPr/>
        </p:nvSpPr>
        <p:spPr>
          <a:xfrm>
            <a:off x="8841819" y="7209949"/>
            <a:ext cx="2220754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0.79</a:t>
            </a:r>
            <a:endParaRPr lang="en-US" sz="1600" dirty="0"/>
          </a:p>
        </p:txBody>
      </p:sp>
      <p:sp>
        <p:nvSpPr>
          <p:cNvPr id="46" name="Text 43"/>
          <p:cNvSpPr/>
          <p:nvPr/>
        </p:nvSpPr>
        <p:spPr>
          <a:xfrm>
            <a:off x="11478816" y="7209949"/>
            <a:ext cx="2224564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320000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991921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9919216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518517" y="407432"/>
            <a:ext cx="3703915" cy="462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b="1" spc="-8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Comparison</a:t>
            </a:r>
            <a:endParaRPr lang="en-US" sz="2900" dirty="0"/>
          </a:p>
        </p:txBody>
      </p:sp>
      <p:sp>
        <p:nvSpPr>
          <p:cNvPr id="5" name="Text 2"/>
          <p:cNvSpPr/>
          <p:nvPr/>
        </p:nvSpPr>
        <p:spPr>
          <a:xfrm>
            <a:off x="518517" y="1092518"/>
            <a:ext cx="13593366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spc="-2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Accuracy comparison of different models used for sentiment analysis.</a:t>
            </a:r>
            <a:endParaRPr lang="en-US" sz="11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17" y="1496020"/>
            <a:ext cx="13593366" cy="761226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18517" y="9274850"/>
            <a:ext cx="13593366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spc="-2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horizontal bar chart displays the accuracy of each model. Logistic Regression achieves the highest accuracy, followed by Naive Bayes and XGBoost.</a:t>
            </a:r>
            <a:endParaRPr lang="en-US" sz="1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46113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Challenges Faced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27652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78860" y="280773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530906" y="2765227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Text Cleaning &amp; Preprocessing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530906" y="3609975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Maintaining important context while cleaning too much.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27652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302032" y="280773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5954078" y="2765227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Choosing the Right Dataset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954078" y="3609975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Had to balance dataset complexity with project scope.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640133" y="27652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725204" y="280773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0377249" y="2765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Selection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377249" y="3255645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Testing different models and tuning parameters was time-consuming; needed to choose something simple yet effective.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93790" y="51892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878860" y="523172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Text 16"/>
          <p:cNvSpPr/>
          <p:nvPr/>
        </p:nvSpPr>
        <p:spPr>
          <a:xfrm>
            <a:off x="1530906" y="5189220"/>
            <a:ext cx="31689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Limited Emotional Depth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1530906" y="5679638"/>
            <a:ext cx="56709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detects only positive/negative — doesn't truly "understand" emotion, making it hard to personalize chatbot responses or make them empathetic.</a:t>
            </a:r>
            <a:endParaRPr lang="en-US" sz="1750" dirty="0"/>
          </a:p>
        </p:txBody>
      </p:sp>
      <p:sp>
        <p:nvSpPr>
          <p:cNvPr id="21" name="Shape 18"/>
          <p:cNvSpPr/>
          <p:nvPr/>
        </p:nvSpPr>
        <p:spPr>
          <a:xfrm>
            <a:off x="7428667" y="51892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7513737" y="523172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endParaRPr lang="en-US" sz="2650" dirty="0"/>
          </a:p>
        </p:txBody>
      </p:sp>
      <p:sp>
        <p:nvSpPr>
          <p:cNvPr id="23" name="Text 20"/>
          <p:cNvSpPr/>
          <p:nvPr/>
        </p:nvSpPr>
        <p:spPr>
          <a:xfrm>
            <a:off x="8165783" y="5189220"/>
            <a:ext cx="37717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Time &amp; Resource Constraints</a:t>
            </a:r>
            <a:endParaRPr lang="en-US" sz="2200" dirty="0"/>
          </a:p>
        </p:txBody>
      </p:sp>
      <p:sp>
        <p:nvSpPr>
          <p:cNvPr id="24" name="Text 21"/>
          <p:cNvSpPr/>
          <p:nvPr/>
        </p:nvSpPr>
        <p:spPr>
          <a:xfrm>
            <a:off x="8165783" y="5679638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Limited computing power and time for experimenting with deep learning.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2025-04-10T20:06:48Z</dcterms:created>
  <dcterms:modified xsi:type="dcterms:W3CDTF">2025-04-10T20:06:48Z</dcterms:modified>
</cp:coreProperties>
</file>